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78" r:id="rId4"/>
    <p:sldId id="279" r:id="rId5"/>
    <p:sldId id="280" r:id="rId6"/>
    <p:sldId id="287" r:id="rId7"/>
    <p:sldId id="288" r:id="rId8"/>
    <p:sldId id="281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1" r:id="rId18"/>
    <p:sldId id="286" r:id="rId1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CC0000"/>
    <a:srgbClr val="FF3300"/>
    <a:srgbClr val="BD0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B104-3702-4A1A-9969-952A963D7F7A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70EEC-ADA4-4B43-86D8-8973CA02AF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94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1DAC70-EB68-4476-AEAB-7EC4C992C6DE}" type="slidenum">
              <a:rPr lang="vi-VN" sz="1200" smtClean="0"/>
              <a:pPr eaLnBrk="1" hangingPunct="1"/>
              <a:t>3</a:t>
            </a:fld>
            <a:endParaRPr lang="vi-VN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13FF47-6CE0-4263-B7D4-350B46C73ED7}" type="slidenum">
              <a:rPr lang="vi-VN" sz="1200" smtClean="0"/>
              <a:pPr eaLnBrk="1" hangingPunct="1"/>
              <a:t>4</a:t>
            </a:fld>
            <a:endParaRPr lang="vi-VN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62C3E-8BD3-4DB5-9830-7B63F85147E3}" type="slidenum">
              <a:rPr lang="vi-VN" sz="1200" smtClean="0"/>
              <a:pPr eaLnBrk="1" hangingPunct="1"/>
              <a:t>5</a:t>
            </a:fld>
            <a:endParaRPr lang="vi-VN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70EEC-ADA4-4B43-86D8-8973CA02AFE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81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773D770-5452-495E-8395-BE1C80959521}" type="slidenum">
              <a:rPr lang="vi-VN" sz="1200"/>
              <a:pPr algn="r" eaLnBrk="1" hangingPunct="1"/>
              <a:t>8</a:t>
            </a:fld>
            <a:endParaRPr lang="vi-VN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70EEC-ADA4-4B43-86D8-8973CA02AFE3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61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35926-C90F-40A6-A624-BD7177D08CA7}" type="slidenum">
              <a:rPr lang="en-US"/>
              <a:pPr/>
              <a:t>18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4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789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88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B2AA-42E8-4674-94A5-48D5687B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35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7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05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50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3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33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0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11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7357-8C35-43D2-8E59-E172130091BC}" type="datetimeFigureOut">
              <a:rPr lang="vi-VN" smtClean="0"/>
              <a:t>03/03/2019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88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12.xml"/><Relationship Id="rId7" Type="http://schemas.openxmlformats.org/officeDocument/2006/relationships/image" Target="../media/image1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8.png"/><Relationship Id="rId5" Type="http://schemas.openxmlformats.org/officeDocument/2006/relationships/slide" Target="slide14.xml"/><Relationship Id="rId10" Type="http://schemas.openxmlformats.org/officeDocument/2006/relationships/image" Target="../media/image17.jpeg"/><Relationship Id="rId4" Type="http://schemas.openxmlformats.org/officeDocument/2006/relationships/slide" Target="slide13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http://dantri.vcmedia.vn/Uploaded/2010/08/20/20ett%20An%20do%2020082010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201290" y="1903117"/>
            <a:ext cx="8763198" cy="1100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solidFill>
                  <a:srgbClr val="0000FF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/>
                <a:cs typeface="Times New Roman"/>
              </a:rPr>
              <a:t>TIẾT 56 – BÀI 4</a:t>
            </a:r>
          </a:p>
          <a:p>
            <a:pPr algn="ctr"/>
            <a:r>
              <a:rPr lang="vi-VN" sz="3200" b="1" kern="10" smtClean="0">
                <a:solidFill>
                  <a:srgbClr val="0000FF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/>
                <a:cs typeface="Times New Roman"/>
              </a:rPr>
              <a:t>ĐƠN </a:t>
            </a:r>
            <a:r>
              <a:rPr lang="vi-VN" sz="3200" b="1" kern="10">
                <a:solidFill>
                  <a:srgbClr val="0000FF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/>
                <a:cs typeface="Times New Roman"/>
              </a:rPr>
              <a:t>THỨC ĐỒNG DẠNG</a:t>
            </a:r>
            <a:endParaRPr lang="en-US" sz="3200" b="1" kern="10">
              <a:solidFill>
                <a:srgbClr val="0000FF"/>
              </a:solidFill>
              <a:effectLst>
                <a:prstShdw prst="shdw17" dist="17961" dir="2700000">
                  <a:srgbClr val="99003D"/>
                </a:prstShdw>
              </a:effectLst>
              <a:latin typeface="Times New Roman"/>
              <a:cs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71625" y="897564"/>
            <a:ext cx="6168727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2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28600" y="0"/>
            <a:ext cx="8534400" cy="6858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TRUY TÌM ẨN SỐ</a:t>
            </a:r>
          </a:p>
        </p:txBody>
      </p:sp>
      <p:sp>
        <p:nvSpPr>
          <p:cNvPr id="6" name="AutoShap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" y="13716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222885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314325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8600" y="405765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6600" y="4752975"/>
            <a:ext cx="609600" cy="2857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6" descr="huan chuong field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14450"/>
            <a:ext cx="6705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1752600" y="1371600"/>
            <a:ext cx="3429000" cy="2171934"/>
            <a:chOff x="624" y="576"/>
            <a:chExt cx="2304" cy="1967"/>
          </a:xfrm>
        </p:grpSpPr>
        <p:pic>
          <p:nvPicPr>
            <p:cNvPr id="13" name="Picture 28" descr="ho_guom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76"/>
              <a:ext cx="2304" cy="170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968" y="1344"/>
              <a:ext cx="503" cy="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5257800" y="1371600"/>
            <a:ext cx="3098800" cy="2187112"/>
            <a:chOff x="2928" y="576"/>
            <a:chExt cx="2304" cy="1945"/>
          </a:xfrm>
        </p:grpSpPr>
        <p:pic>
          <p:nvPicPr>
            <p:cNvPr id="16" name="Picture 31" descr="Làng Sen – quê nội Bác Hồ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2304" cy="17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2983" y="1344"/>
              <a:ext cx="766" cy="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1752600" y="3314700"/>
            <a:ext cx="3416300" cy="1600200"/>
            <a:chOff x="624" y="2304"/>
            <a:chExt cx="2296" cy="1776"/>
          </a:xfrm>
        </p:grpSpPr>
        <p:pic>
          <p:nvPicPr>
            <p:cNvPr id="19" name="Picture 34" descr="HUE (1)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4"/>
              <a:ext cx="2296" cy="177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968" y="2400"/>
              <a:ext cx="473" cy="1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5257800" y="3314700"/>
            <a:ext cx="3124200" cy="1600200"/>
            <a:chOff x="3312" y="2448"/>
            <a:chExt cx="2312" cy="1776"/>
          </a:xfrm>
        </p:grpSpPr>
        <p:pic>
          <p:nvPicPr>
            <p:cNvPr id="22" name="Picture 3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448"/>
              <a:ext cx="2312" cy="1776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3368" y="2533"/>
              <a:ext cx="693" cy="1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4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95536" y="627534"/>
            <a:ext cx="85706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Đây là một phần thưởng cao quý mà bất cứ nhà toán học nào cũng mong muốn có được!</a:t>
            </a:r>
          </a:p>
        </p:txBody>
      </p:sp>
    </p:spTree>
    <p:extLst>
      <p:ext uri="{BB962C8B-B14F-4D97-AF65-F5344CB8AC3E}">
        <p14:creationId xmlns:p14="http://schemas.microsoft.com/office/powerpoint/2010/main" val="28329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295400" y="1600200"/>
            <a:ext cx="5715000" cy="3027760"/>
            <a:chOff x="816" y="1352"/>
            <a:chExt cx="3600" cy="2543"/>
          </a:xfrm>
        </p:grpSpPr>
        <p:pic>
          <p:nvPicPr>
            <p:cNvPr id="3" name="Picture 35" descr="Bai_tap_56_Da_thuc_mot_bien_co_mot_nghiem_bang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3552" cy="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816" y="1352"/>
              <a:ext cx="201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2736" y="1440"/>
              <a:ext cx="168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reeform 47"/>
          <p:cNvSpPr>
            <a:spLocks/>
          </p:cNvSpPr>
          <p:nvPr/>
        </p:nvSpPr>
        <p:spPr bwMode="auto">
          <a:xfrm>
            <a:off x="4559300" y="2486028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9" descr="Bai_tap_56_Da_thuc_mot_bien_co_mot_nghiem_ban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1652"/>
            <a:ext cx="5638800" cy="28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52"/>
          <p:cNvSpPr>
            <a:spLocks/>
          </p:cNvSpPr>
          <p:nvPr/>
        </p:nvSpPr>
        <p:spPr bwMode="auto">
          <a:xfrm>
            <a:off x="4495800" y="2628903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1371600" y="1771650"/>
            <a:ext cx="1295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4"/>
          <p:cNvSpPr>
            <a:spLocks noChangeArrowheads="1"/>
          </p:cNvSpPr>
          <p:nvPr/>
        </p:nvSpPr>
        <p:spPr bwMode="auto">
          <a:xfrm>
            <a:off x="304800" y="1714500"/>
            <a:ext cx="2514600" cy="857250"/>
          </a:xfrm>
          <a:prstGeom prst="cloudCallout">
            <a:avLst>
              <a:gd name="adj1" fmla="val 31060"/>
              <a:gd name="adj2" fmla="val 6986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Sai?</a:t>
            </a:r>
            <a:endParaRPr lang="vi-VN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5"/>
          <p:cNvSpPr>
            <a:spLocks noChangeArrowheads="1"/>
          </p:cNvSpPr>
          <p:nvPr/>
        </p:nvSpPr>
        <p:spPr bwMode="auto">
          <a:xfrm flipH="1">
            <a:off x="32004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vi-VN"/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609600" y="285750"/>
            <a:ext cx="7086600" cy="914400"/>
            <a:chOff x="288" y="240"/>
            <a:chExt cx="4464" cy="768"/>
          </a:xfrm>
        </p:grpSpPr>
        <p:sp>
          <p:nvSpPr>
            <p:cNvPr id="13" name="AutoShape 69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>
                <a:solidFill>
                  <a:srgbClr val="000099"/>
                </a:solidFill>
              </a:endParaRPr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864" y="416"/>
              <a:ext cx="32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Các đơn thức cùng bậc thì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đồng dạng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71"/>
          <p:cNvSpPr txBox="1">
            <a:spLocks noChangeArrowheads="1"/>
          </p:cNvSpPr>
          <p:nvPr/>
        </p:nvSpPr>
        <p:spPr bwMode="auto">
          <a:xfrm>
            <a:off x="5029200" y="1828800"/>
            <a:ext cx="1040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endParaRPr lang="vi-VN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5922964" y="3486152"/>
            <a:ext cx="3124200" cy="1181100"/>
            <a:chOff x="3696" y="2928"/>
            <a:chExt cx="1968" cy="992"/>
          </a:xfrm>
        </p:grpSpPr>
        <p:sp>
          <p:nvSpPr>
            <p:cNvPr id="17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3696" y="2928"/>
              <a:ext cx="1968" cy="960"/>
            </a:xfrm>
            <a:custGeom>
              <a:avLst/>
              <a:gdLst>
                <a:gd name="T0" fmla="*/ 90 w 21600"/>
                <a:gd name="T1" fmla="*/ 0 h 21600"/>
                <a:gd name="T2" fmla="*/ 0 w 21600"/>
                <a:gd name="T3" fmla="*/ 17 h 21600"/>
                <a:gd name="T4" fmla="*/ 71 w 21600"/>
                <a:gd name="T5" fmla="*/ 43 h 21600"/>
                <a:gd name="T6" fmla="*/ 90 w 21600"/>
                <a:gd name="T7" fmla="*/ 34 h 21600"/>
                <a:gd name="T8" fmla="*/ 179 w 21600"/>
                <a:gd name="T9" fmla="*/ 17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3 w 21600"/>
                <a:gd name="T16" fmla="*/ 135 h 21600"/>
                <a:gd name="T17" fmla="*/ 21413 w 21600"/>
                <a:gd name="T18" fmla="*/ 171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4"/>
            <p:cNvSpPr txBox="1">
              <a:spLocks noChangeArrowheads="1"/>
            </p:cNvSpPr>
            <p:nvPr/>
          </p:nvSpPr>
          <p:spPr bwMode="auto">
            <a:xfrm>
              <a:off x="3808" y="3067"/>
              <a:ext cx="1805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Chẳng hạn :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3x</a:t>
              </a:r>
              <a:r>
                <a:rPr lang="en-US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xy</a:t>
              </a:r>
              <a:r>
                <a:rPr lang="en-US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just" eaLnBrk="1" hangingPunct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cùng có </a:t>
              </a:r>
              <a:r>
                <a:rPr lang="en-US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bậc 3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nhưng</a:t>
              </a:r>
            </a:p>
            <a:p>
              <a:pPr algn="just" eaLnBrk="1" hangingPunct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đồng dạng</a:t>
              </a:r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AutoShape 7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4818460"/>
            <a:ext cx="762000" cy="32504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19200" y="285750"/>
            <a:ext cx="7086600" cy="914400"/>
            <a:chOff x="288" y="240"/>
            <a:chExt cx="4464" cy="768"/>
          </a:xfrm>
        </p:grpSpPr>
        <p:sp>
          <p:nvSpPr>
            <p:cNvPr id="3" name="AutoShape 14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864" y="416"/>
              <a:ext cx="326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Các đơn thức đồng dạng thì cùng bậc 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600200" y="2114550"/>
            <a:ext cx="5181600" cy="2857500"/>
            <a:chOff x="2784" y="3168"/>
            <a:chExt cx="1608" cy="1152"/>
          </a:xfrm>
        </p:grpSpPr>
        <p:pic>
          <p:nvPicPr>
            <p:cNvPr id="6" name="Picture 25" descr="Copy of Bai_tap_1_Viet_bieu_thuc_dai_s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221"/>
              <a:ext cx="1488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2832" y="3216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440" y="3352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744" y="3168"/>
              <a:ext cx="28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9"/>
            <p:cNvSpPr>
              <a:spLocks noChangeArrowheads="1"/>
            </p:cNvSpPr>
            <p:nvPr/>
          </p:nvSpPr>
          <p:spPr bwMode="auto">
            <a:xfrm>
              <a:off x="3864" y="3264"/>
              <a:ext cx="528" cy="336"/>
            </a:xfrm>
            <a:custGeom>
              <a:avLst/>
              <a:gdLst>
                <a:gd name="T0" fmla="*/ 11 w 21600"/>
                <a:gd name="T1" fmla="*/ 3 h 21600"/>
                <a:gd name="T2" fmla="*/ 6 w 21600"/>
                <a:gd name="T3" fmla="*/ 5 h 21600"/>
                <a:gd name="T4" fmla="*/ 2 w 21600"/>
                <a:gd name="T5" fmla="*/ 3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838200" y="1543050"/>
            <a:ext cx="2590800" cy="971550"/>
          </a:xfrm>
          <a:prstGeom prst="cloudCallout">
            <a:avLst>
              <a:gd name="adj1" fmla="val 29657"/>
              <a:gd name="adj2" fmla="val 6838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Sai?</a:t>
            </a:r>
            <a:endParaRPr lang="vi-VN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 flipH="1">
            <a:off x="38100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562600" y="1828802"/>
            <a:ext cx="109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629152"/>
            <a:ext cx="762000" cy="325041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600200"/>
            <a:ext cx="5715000" cy="3027760"/>
            <a:chOff x="816" y="1352"/>
            <a:chExt cx="3600" cy="2543"/>
          </a:xfrm>
        </p:grpSpPr>
        <p:pic>
          <p:nvPicPr>
            <p:cNvPr id="3" name="Picture 4" descr="Bai_tap_56_Da_thuc_mot_bien_co_mot_nghiem_bang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3552" cy="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16" y="1352"/>
              <a:ext cx="201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736" y="1440"/>
              <a:ext cx="168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reeform 7"/>
          <p:cNvSpPr>
            <a:spLocks/>
          </p:cNvSpPr>
          <p:nvPr/>
        </p:nvSpPr>
        <p:spPr bwMode="auto">
          <a:xfrm>
            <a:off x="4559300" y="2486028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8" descr="Bai_tap_56_Da_thuc_mot_bien_co_mot_nghiem_ban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1652"/>
            <a:ext cx="5638800" cy="28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"/>
          <p:cNvSpPr>
            <a:spLocks/>
          </p:cNvSpPr>
          <p:nvPr/>
        </p:nvSpPr>
        <p:spPr bwMode="auto">
          <a:xfrm>
            <a:off x="4495800" y="2628903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71600" y="1771650"/>
            <a:ext cx="1295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32004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vi-VN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95536" y="742951"/>
            <a:ext cx="7086600" cy="914400"/>
            <a:chOff x="288" y="240"/>
            <a:chExt cx="4464" cy="768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>
                <a:solidFill>
                  <a:srgbClr val="000099"/>
                </a:solidFill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79" y="461"/>
              <a:ext cx="403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Tổng của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2x</a:t>
              </a:r>
              <a:r>
                <a:rPr lang="en-US" sz="24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–3x</a:t>
              </a:r>
              <a:r>
                <a:rPr lang="en-US" sz="24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y là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5" y="1828802"/>
            <a:ext cx="825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–x</a:t>
            </a:r>
            <a:r>
              <a:rPr lang="en-US" sz="24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endParaRPr lang="vi-VN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857750"/>
            <a:ext cx="762000" cy="2857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4559300" y="2486028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285750"/>
            <a:ext cx="7086600" cy="945356"/>
            <a:chOff x="288" y="240"/>
            <a:chExt cx="4464" cy="794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rgbClr val="CCE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>
                <a:solidFill>
                  <a:srgbClr val="000099"/>
                </a:solidFill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768" y="336"/>
              <a:ext cx="2932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Giá trị biểu thức 3x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y +5 x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y -7x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  <a:p>
              <a:pPr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tại x=1 và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y=10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là ?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81000" y="2800350"/>
            <a:ext cx="3962400" cy="2114550"/>
            <a:chOff x="2784" y="3168"/>
            <a:chExt cx="1608" cy="1152"/>
          </a:xfrm>
        </p:grpSpPr>
        <p:pic>
          <p:nvPicPr>
            <p:cNvPr id="7" name="Picture 25" descr="Copy of Bai_tap_1_Viet_bieu_thuc_dai_s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221"/>
              <a:ext cx="1488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2832" y="3216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3440" y="3352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3744" y="3168"/>
              <a:ext cx="28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9"/>
            <p:cNvSpPr>
              <a:spLocks noChangeArrowheads="1"/>
            </p:cNvSpPr>
            <p:nvPr/>
          </p:nvSpPr>
          <p:spPr bwMode="auto">
            <a:xfrm>
              <a:off x="3864" y="3264"/>
              <a:ext cx="528" cy="336"/>
            </a:xfrm>
            <a:custGeom>
              <a:avLst/>
              <a:gdLst>
                <a:gd name="T0" fmla="*/ 11 w 21600"/>
                <a:gd name="T1" fmla="*/ 3 h 21600"/>
                <a:gd name="T2" fmla="*/ 6 w 21600"/>
                <a:gd name="T3" fmla="*/ 5 h 21600"/>
                <a:gd name="T4" fmla="*/ 2 w 21600"/>
                <a:gd name="T5" fmla="*/ 3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04800" y="1657350"/>
            <a:ext cx="2514600" cy="857250"/>
          </a:xfrm>
          <a:prstGeom prst="cloudCallout">
            <a:avLst>
              <a:gd name="adj1" fmla="val 32069"/>
              <a:gd name="adj2" fmla="val 841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 flipH="1">
            <a:off x="32004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029205" y="1828802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vi-VN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 flipV="1">
            <a:off x="4800600" y="3028950"/>
            <a:ext cx="3657600" cy="1600200"/>
          </a:xfrm>
          <a:prstGeom prst="wedgeRoundRectCallout">
            <a:avLst>
              <a:gd name="adj1" fmla="val -58681"/>
              <a:gd name="adj2" fmla="val 74181"/>
              <a:gd name="adj3" fmla="val 16667"/>
            </a:avLst>
          </a:prstGeom>
          <a:solidFill>
            <a:srgbClr val="CC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6" name="AutoShape 4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686302"/>
            <a:ext cx="762000" cy="325041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4800600" y="3200406"/>
            <a:ext cx="3581400" cy="1538289"/>
            <a:chOff x="3024" y="2688"/>
            <a:chExt cx="2256" cy="1292"/>
          </a:xfrm>
        </p:grpSpPr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3600" y="2688"/>
              <a:ext cx="528" cy="33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99"/>
                  </a:solidFill>
                </a:rPr>
                <a:t>Vì:</a:t>
              </a: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3288" y="2736"/>
              <a:ext cx="1944" cy="36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3x</a:t>
              </a:r>
              <a:r>
                <a:rPr lang="en-US" sz="2200" b="1" baseline="30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+ 5 </a:t>
              </a: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200" b="1" baseline="30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- 7x</a:t>
              </a:r>
              <a:r>
                <a:rPr lang="en-US" sz="2200" b="1" baseline="3000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y = </a:t>
              </a:r>
              <a:r>
                <a:rPr lang="en-US" sz="2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200" b="1" baseline="30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3120" y="3024"/>
              <a:ext cx="2160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Thay </a:t>
              </a:r>
              <a:r>
                <a:rPr lang="en-US" sz="24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 =1;y = 10 </a:t>
              </a:r>
              <a:r>
                <a:rPr lang="en-US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vào biểu thức trên ta có: </a:t>
              </a:r>
              <a:endPara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30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=10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3024" y="2736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5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2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03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4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5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07" descr="huan chuong fiel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050"/>
            <a:ext cx="2706688" cy="19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8" descr="medailleField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3"/>
            <a:ext cx="2592388" cy="191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9"/>
          <p:cNvSpPr>
            <a:spLocks noChangeArrowheads="1"/>
          </p:cNvSpPr>
          <p:nvPr/>
        </p:nvSpPr>
        <p:spPr bwMode="auto">
          <a:xfrm>
            <a:off x="251520" y="2413793"/>
            <a:ext cx="889248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300">
                <a:solidFill>
                  <a:srgbClr val="FF0000"/>
                </a:solidFill>
                <a:latin typeface="+mj-lt"/>
              </a:rPr>
              <a:t>Hu</a:t>
            </a:r>
            <a:r>
              <a:rPr lang="en-US" sz="2300">
                <a:solidFill>
                  <a:srgbClr val="FF0000"/>
                </a:solidFill>
                <a:latin typeface="+mj-lt"/>
              </a:rPr>
              <a:t>y</a:t>
            </a:r>
            <a:r>
              <a:rPr lang="vi-VN" sz="2300">
                <a:solidFill>
                  <a:srgbClr val="FF0000"/>
                </a:solidFill>
                <a:latin typeface="+mj-lt"/>
              </a:rPr>
              <a:t> chương Fields </a:t>
            </a:r>
            <a:r>
              <a:rPr lang="vi-VN" sz="2300">
                <a:solidFill>
                  <a:srgbClr val="002060"/>
                </a:solidFill>
                <a:latin typeface="+mj-lt"/>
              </a:rPr>
              <a:t>là một giải thưởng được trao cho tối đa bốn nhà toán học </a:t>
            </a:r>
            <a:r>
              <a:rPr lang="vi-VN" sz="2300">
                <a:solidFill>
                  <a:srgbClr val="FF0000"/>
                </a:solidFill>
                <a:latin typeface="+mj-lt"/>
              </a:rPr>
              <a:t>không quá 40 tuổi </a:t>
            </a:r>
            <a:r>
              <a:rPr lang="vi-VN" sz="2300">
                <a:solidFill>
                  <a:srgbClr val="002060"/>
                </a:solidFill>
                <a:latin typeface="+mj-lt"/>
              </a:rPr>
              <a:t>tại mỗi kì Đại hội quốc tế (ICM) của Hiệp hội toán học quốc tế (IMU), được tổ chức </a:t>
            </a:r>
            <a:r>
              <a:rPr lang="vi-VN" sz="2300">
                <a:solidFill>
                  <a:srgbClr val="FF0000"/>
                </a:solidFill>
                <a:latin typeface="+mj-lt"/>
              </a:rPr>
              <a:t>4 năm </a:t>
            </a:r>
            <a:r>
              <a:rPr lang="vi-VN" sz="2300">
                <a:solidFill>
                  <a:srgbClr val="002060"/>
                </a:solidFill>
                <a:latin typeface="+mj-lt"/>
              </a:rPr>
              <a:t>một lần. </a:t>
            </a:r>
            <a:endParaRPr lang="en-US" sz="2300">
              <a:solidFill>
                <a:srgbClr val="002060"/>
              </a:solidFill>
              <a:latin typeface="+mj-lt"/>
            </a:endParaRPr>
          </a:p>
          <a:p>
            <a:r>
              <a:rPr lang="vi-VN" sz="2300">
                <a:solidFill>
                  <a:srgbClr val="002060"/>
                </a:solidFill>
                <a:latin typeface="+mj-lt"/>
              </a:rPr>
              <a:t>Giải thưởng được sáng lập bởi nhà toán học Canada John Charles Fields lần đầu được trao vào năm 1936 và từ năm 1950 được trao đều đặn. </a:t>
            </a:r>
            <a:endParaRPr lang="en-US" sz="2300">
              <a:solidFill>
                <a:srgbClr val="002060"/>
              </a:solidFill>
              <a:latin typeface="+mj-lt"/>
            </a:endParaRPr>
          </a:p>
          <a:p>
            <a:r>
              <a:rPr lang="vi-VN" sz="2300">
                <a:solidFill>
                  <a:srgbClr val="002060"/>
                </a:solidFill>
                <a:latin typeface="+mj-lt"/>
              </a:rPr>
              <a:t>Mục đích của giải thưởng là sự công nhận và hỗ trợ cho các nhà toán học trẻ đã có những đóng góp quan trọng cho toán học.</a:t>
            </a:r>
            <a:endParaRPr lang="en-US" sz="230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2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" y="1088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3" descr="http://dantri.vcmedia.vn/Uploaded/2010/08/20/20ett%20An%20do%202008201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5263"/>
            <a:ext cx="54864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293" y="3428318"/>
            <a:ext cx="8353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Giáo sư Ngô Bảo Châu nhận giải thưởng Fields từ Tổng thống Ấn Độ Pratibha Patil tại lễ khai mạc Đại hội Toán học thế giới ở Hyderabad, Ấn Độ trưa ngày 19/8/2010.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endParaRPr lang="en-US" sz="240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4572000"/>
            <a:ext cx="685800" cy="40005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HDVN</a:t>
            </a:r>
            <a:endParaRPr lang="vi-VN"/>
          </a:p>
        </p:txBody>
      </p:sp>
      <p:sp>
        <p:nvSpPr>
          <p:cNvPr id="15" name="Text Box 17" descr="Blue tissue paper"/>
          <p:cNvSpPr txBox="1">
            <a:spLocks noChangeArrowheads="1"/>
          </p:cNvSpPr>
          <p:nvPr/>
        </p:nvSpPr>
        <p:spPr bwMode="auto">
          <a:xfrm>
            <a:off x="28004" y="33468"/>
            <a:ext cx="9080500" cy="52322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Sơ đồ tư duy:  Kiến thức bài học</a:t>
            </a:r>
          </a:p>
        </p:txBody>
      </p:sp>
      <p:pic>
        <p:nvPicPr>
          <p:cNvPr id="16" name="Picture 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392092"/>
            <a:ext cx="3619500" cy="8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5" y="2739630"/>
            <a:ext cx="3311525" cy="8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327672"/>
            <a:ext cx="4775200" cy="14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8" y="1534719"/>
            <a:ext cx="2960687" cy="7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8" y="875112"/>
            <a:ext cx="2960687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8" y="1254920"/>
            <a:ext cx="4027487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026"/>
            <a:ext cx="2960688" cy="114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61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524000" y="1693281"/>
            <a:ext cx="672040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800" smtClean="0">
                <a:latin typeface="VNI-Times" pitchFamily="2" charset="0"/>
              </a:rPr>
              <a:t>- Baøi </a:t>
            </a:r>
            <a:r>
              <a:rPr lang="en-US" sz="2800">
                <a:latin typeface="VNI-Times" pitchFamily="2" charset="0"/>
              </a:rPr>
              <a:t>taäp 16</a:t>
            </a:r>
            <a:r>
              <a:rPr lang="en-US" sz="2800" smtClean="0">
                <a:latin typeface="VNI-Times" pitchFamily="2" charset="0"/>
              </a:rPr>
              <a:t>, 19, 20, 21 </a:t>
            </a:r>
            <a:r>
              <a:rPr lang="en-US" sz="2800">
                <a:latin typeface="VNI-Times" pitchFamily="2" charset="0"/>
              </a:rPr>
              <a:t>SGK /35</a:t>
            </a:r>
            <a:r>
              <a:rPr lang="en-US" sz="2800" smtClean="0">
                <a:latin typeface="VNI-Times" pitchFamily="2" charset="0"/>
              </a:rPr>
              <a:t>, 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33468"/>
            <a:ext cx="91085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0" y="2247714"/>
            <a:ext cx="672040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Xem trước bài tập phần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2593674"/>
      </p:ext>
    </p:extLst>
  </p:cSld>
  <p:clrMapOvr>
    <a:masterClrMapping/>
  </p:clrMapOvr>
  <p:transition spd="slow">
    <p:wedge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76200" y="948930"/>
            <a:ext cx="906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0150" indent="-12001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Down Ribbon 8"/>
          <p:cNvSpPr/>
          <p:nvPr/>
        </p:nvSpPr>
        <p:spPr>
          <a:xfrm>
            <a:off x="76200" y="0"/>
            <a:ext cx="8534400" cy="6858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683568" y="181844"/>
            <a:ext cx="6768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 BÀI CŨ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19682"/>
              </p:ext>
            </p:extLst>
          </p:nvPr>
        </p:nvGraphicFramePr>
        <p:xfrm>
          <a:off x="2267744" y="2633448"/>
          <a:ext cx="1676400" cy="70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name="Equation" r:id="rId3" imgW="787320" imgH="393480" progId="Equation.3">
                  <p:embed/>
                </p:oleObj>
              </mc:Choice>
              <mc:Fallback>
                <p:oleObj name="Equation" r:id="rId3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3448"/>
                        <a:ext cx="1676400" cy="702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33838"/>
              </p:ext>
            </p:extLst>
          </p:nvPr>
        </p:nvGraphicFramePr>
        <p:xfrm>
          <a:off x="2422530" y="1859756"/>
          <a:ext cx="1554163" cy="40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Equation" r:id="rId5" imgW="647640" imgH="228600" progId="Equation.3">
                  <p:embed/>
                </p:oleObj>
              </mc:Choice>
              <mc:Fallback>
                <p:oleObj name="Equation" r:id="rId5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30" y="1859756"/>
                        <a:ext cx="1554163" cy="401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44610"/>
              </p:ext>
            </p:extLst>
          </p:nvPr>
        </p:nvGraphicFramePr>
        <p:xfrm>
          <a:off x="4049718" y="1828800"/>
          <a:ext cx="9667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" name="Equation" r:id="rId7" imgW="507960" imgH="228600" progId="Equation.3">
                  <p:embed/>
                </p:oleObj>
              </mc:Choice>
              <mc:Fallback>
                <p:oleObj name="Equation" r:id="rId7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8" y="1828800"/>
                        <a:ext cx="9667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4343400" y="2628900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11465"/>
              </p:ext>
            </p:extLst>
          </p:nvPr>
        </p:nvGraphicFramePr>
        <p:xfrm>
          <a:off x="4038600" y="2714626"/>
          <a:ext cx="1212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" name="Equation" r:id="rId9" imgW="596880" imgH="228600" progId="Equation.3">
                  <p:embed/>
                </p:oleObj>
              </mc:Choice>
              <mc:Fallback>
                <p:oleObj name="Equation" r:id="rId9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14626"/>
                        <a:ext cx="12128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0044" y="18696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a)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1475656" y="277891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r>
              <a:rPr lang="en-US" sz="2800" smtClean="0"/>
              <a:t>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16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1437626"/>
            <a:ext cx="9067800" cy="1132965"/>
            <a:chOff x="76200" y="1916832"/>
            <a:chExt cx="9067800" cy="1510620"/>
          </a:xfrm>
        </p:grpSpPr>
        <p:sp>
          <p:nvSpPr>
            <p:cNvPr id="11270" name="TextBox 13"/>
            <p:cNvSpPr txBox="1">
              <a:spLocks noChangeArrowheads="1"/>
            </p:cNvSpPr>
            <p:nvPr/>
          </p:nvSpPr>
          <p:spPr bwMode="auto">
            <a:xfrm>
              <a:off x="228600" y="1916832"/>
              <a:ext cx="51816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3x</a:t>
              </a:r>
              <a:r>
                <a:rPr lang="en-US" sz="2200" b="1" i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yz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2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1" name="TextBox 14"/>
            <p:cNvSpPr txBox="1">
              <a:spLocks noChangeArrowheads="1"/>
            </p:cNvSpPr>
            <p:nvPr/>
          </p:nvSpPr>
          <p:spPr bwMode="auto">
            <a:xfrm>
              <a:off x="76200" y="2348880"/>
              <a:ext cx="90678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a.Hãy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biến của đơn thức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cho. 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2" name="TextBox 16"/>
            <p:cNvSpPr txBox="1">
              <a:spLocks noChangeArrowheads="1"/>
            </p:cNvSpPr>
            <p:nvPr/>
          </p:nvSpPr>
          <p:spPr bwMode="auto">
            <a:xfrm>
              <a:off x="76200" y="2852936"/>
              <a:ext cx="90678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b.Hãy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biến của đơn thức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cho. 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152400" y="983142"/>
            <a:ext cx="685800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66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0" y="2571750"/>
            <a:ext cx="9144000" cy="2514600"/>
            <a:chOff x="0" y="1925"/>
            <a:chExt cx="5760" cy="2395"/>
          </a:xfrm>
        </p:grpSpPr>
        <p:pic>
          <p:nvPicPr>
            <p:cNvPr id="7188" name="Picture 8" descr="Don thuc dong da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5"/>
              <a:ext cx="5760" cy="2395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AutoShape 16"/>
            <p:cNvSpPr>
              <a:spLocks noChangeArrowheads="1"/>
            </p:cNvSpPr>
            <p:nvPr/>
          </p:nvSpPr>
          <p:spPr bwMode="auto">
            <a:xfrm>
              <a:off x="51" y="2448"/>
              <a:ext cx="576" cy="381"/>
            </a:xfrm>
            <a:prstGeom prst="wedgeRectCallout">
              <a:avLst>
                <a:gd name="adj1" fmla="val -43750"/>
                <a:gd name="adj2" fmla="val 10721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7190" name="AutoShape 18"/>
            <p:cNvSpPr>
              <a:spLocks noChangeArrowheads="1"/>
            </p:cNvSpPr>
            <p:nvPr/>
          </p:nvSpPr>
          <p:spPr bwMode="auto">
            <a:xfrm flipH="1">
              <a:off x="528" y="2736"/>
              <a:ext cx="576" cy="336"/>
            </a:xfrm>
            <a:prstGeom prst="wedgeRectCallout">
              <a:avLst>
                <a:gd name="adj1" fmla="val 6250"/>
                <a:gd name="adj2" fmla="val 11488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b="1"/>
            </a:p>
          </p:txBody>
        </p:sp>
        <p:sp>
          <p:nvSpPr>
            <p:cNvPr id="7191" name="AutoShape 19"/>
            <p:cNvSpPr>
              <a:spLocks noChangeArrowheads="1"/>
            </p:cNvSpPr>
            <p:nvPr/>
          </p:nvSpPr>
          <p:spPr bwMode="auto">
            <a:xfrm flipH="1">
              <a:off x="1440" y="2981"/>
              <a:ext cx="672" cy="384"/>
            </a:xfrm>
            <a:prstGeom prst="wedgeRectCallout">
              <a:avLst>
                <a:gd name="adj1" fmla="val 39731"/>
                <a:gd name="adj2" fmla="val 7395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7192" name="AutoShape 20"/>
            <p:cNvSpPr>
              <a:spLocks noChangeArrowheads="1"/>
            </p:cNvSpPr>
            <p:nvPr/>
          </p:nvSpPr>
          <p:spPr bwMode="auto">
            <a:xfrm flipH="1">
              <a:off x="2784" y="3160"/>
              <a:ext cx="615" cy="398"/>
            </a:xfrm>
            <a:prstGeom prst="wedgeRectCallout">
              <a:avLst>
                <a:gd name="adj1" fmla="val -60083"/>
                <a:gd name="adj2" fmla="val 9321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7193" name="AutoShape 23"/>
            <p:cNvSpPr>
              <a:spLocks noChangeArrowheads="1"/>
            </p:cNvSpPr>
            <p:nvPr/>
          </p:nvSpPr>
          <p:spPr bwMode="auto">
            <a:xfrm flipH="1">
              <a:off x="4320" y="2688"/>
              <a:ext cx="672" cy="384"/>
            </a:xfrm>
            <a:prstGeom prst="wedgeRectCallout">
              <a:avLst>
                <a:gd name="adj1" fmla="val 32588"/>
                <a:gd name="adj2" fmla="val 7395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</p:grp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0" y="3075806"/>
            <a:ext cx="106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-2x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yz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838200" y="3363838"/>
            <a:ext cx="958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7x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yz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209800" y="3651870"/>
            <a:ext cx="121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2,3x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yz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495800" y="3867894"/>
            <a:ext cx="80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2x</a:t>
            </a:r>
            <a:r>
              <a:rPr lang="en-US" sz="2400" b="1" baseline="30000"/>
              <a:t>2</a:t>
            </a:r>
            <a:r>
              <a:rPr lang="en-US" sz="2400" b="1"/>
              <a:t>y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781800" y="3363838"/>
            <a:ext cx="121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0,2x</a:t>
            </a:r>
            <a:r>
              <a:rPr lang="en-US" sz="2400" b="1" baseline="30000"/>
              <a:t>3</a:t>
            </a:r>
            <a:r>
              <a:rPr lang="en-US" sz="2400" b="1"/>
              <a:t>yz</a:t>
            </a:r>
          </a:p>
        </p:txBody>
      </p:sp>
      <p:sp>
        <p:nvSpPr>
          <p:cNvPr id="8204" name="AutoShape 77"/>
          <p:cNvSpPr>
            <a:spLocks noChangeArrowheads="1"/>
          </p:cNvSpPr>
          <p:nvPr/>
        </p:nvSpPr>
        <p:spPr bwMode="auto">
          <a:xfrm>
            <a:off x="8077200" y="3257550"/>
            <a:ext cx="1066800" cy="457200"/>
          </a:xfrm>
          <a:prstGeom prst="wedgeRectCallout">
            <a:avLst>
              <a:gd name="adj1" fmla="val 3722"/>
              <a:gd name="adj2" fmla="val 11198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b="1"/>
          </a:p>
        </p:txBody>
      </p:sp>
      <p:sp>
        <p:nvSpPr>
          <p:cNvPr id="14417" name="Text Box 81"/>
          <p:cNvSpPr txBox="1">
            <a:spLocks noChangeArrowheads="1"/>
          </p:cNvSpPr>
          <p:nvPr/>
        </p:nvSpPr>
        <p:spPr bwMode="auto">
          <a:xfrm>
            <a:off x="8169280" y="3291830"/>
            <a:ext cx="974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- 4x</a:t>
            </a:r>
            <a:r>
              <a:rPr lang="en-US" sz="2400" b="1" baseline="30000"/>
              <a:t>3</a:t>
            </a:r>
            <a:r>
              <a:rPr lang="en-US" sz="2400" b="1"/>
              <a:t>z</a:t>
            </a:r>
          </a:p>
        </p:txBody>
      </p:sp>
      <p:sp>
        <p:nvSpPr>
          <p:cNvPr id="7182" name="Line 85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3" name="Line 86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4" name="Line 87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5" name="Line 88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520" y="51952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6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8204" grpId="0" animBg="1"/>
      <p:bldP spid="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851920" y="564356"/>
            <a:ext cx="5183560" cy="46291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095750" y="249555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495550"/>
                        <a:ext cx="114300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01352" y="1113588"/>
            <a:ext cx="4038600" cy="13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vi-VN" sz="2200" b="1">
                <a:solidFill>
                  <a:srgbClr val="FF0000"/>
                </a:solidFill>
                <a:latin typeface="+mj-lt"/>
              </a:rPr>
              <a:t> </a:t>
            </a:r>
            <a:endParaRPr lang="en-US" sz="2200" b="1" u="sng">
              <a:solidFill>
                <a:srgbClr val="CC0066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Hai đơn thức đồng dạng là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hai đơn thức có </a:t>
            </a:r>
            <a:r>
              <a:rPr lang="en-US" sz="22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hệ số khác 0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và có </a:t>
            </a:r>
            <a:r>
              <a:rPr lang="en-US" sz="22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 phần biến.</a:t>
            </a:r>
            <a:endParaRPr lang="en-US" sz="2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000500" y="2571750"/>
            <a:ext cx="48387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Lấy ví dụ về ba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dạng?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52400" y="2247715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13928" y="2679762"/>
            <a:ext cx="38100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b="1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đơn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đồng dạng.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50912" y="3503042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vi-VN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0" y="3935706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Line 26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4" name="Line 27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5" name="Line 28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6" name="Line 29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191005" y="2878934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-2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4267200" y="3262213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495801" y="3262213"/>
            <a:ext cx="1180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4810125" y="3363837"/>
            <a:ext cx="4343400" cy="1764185"/>
          </a:xfrm>
          <a:prstGeom prst="cloudCallout">
            <a:avLst>
              <a:gd name="adj1" fmla="val -20355"/>
              <a:gd name="adj2" fmla="val -50401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sz="2200" b="1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495800" y="2914652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= -2x</a:t>
            </a:r>
            <a:r>
              <a:rPr lang="en-US" sz="24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08520" y="5172"/>
            <a:ext cx="9144000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54 -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25" y="514350"/>
            <a:ext cx="3727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90612"/>
            <a:ext cx="196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BD03B4"/>
                </a:solidFill>
                <a:latin typeface="+mj-lt"/>
              </a:rPr>
              <a:t>a. </a:t>
            </a:r>
            <a:r>
              <a:rPr lang="vi-VN" sz="2000" b="1" smtClean="0">
                <a:solidFill>
                  <a:srgbClr val="BD03B4"/>
                </a:solidFill>
                <a:latin typeface="+mj-lt"/>
              </a:rPr>
              <a:t>Định nghĩa</a:t>
            </a:r>
            <a:r>
              <a:rPr lang="en-US" sz="2000" b="1" smtClean="0">
                <a:solidFill>
                  <a:srgbClr val="BD03B4"/>
                </a:solidFill>
                <a:latin typeface="+mj-lt"/>
              </a:rPr>
              <a:t>:</a:t>
            </a:r>
            <a:endParaRPr lang="vi-VN" sz="2000" b="1" dirty="0">
              <a:solidFill>
                <a:srgbClr val="BD03B4"/>
              </a:solidFill>
              <a:latin typeface="+mj-lt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4191000" y="816659"/>
            <a:ext cx="4343400" cy="1485900"/>
          </a:xfrm>
          <a:prstGeom prst="cloudCallout">
            <a:avLst>
              <a:gd name="adj1" fmla="val -30881"/>
              <a:gd name="adj2" fmla="val -6089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Vậy theo em thế nào là hai đơn thức đồng dạng?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2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9" grpId="0" animBg="1"/>
      <p:bldP spid="19469" grpId="1" animBg="1"/>
      <p:bldP spid="19470" grpId="0"/>
      <p:bldP spid="19473" grpId="0"/>
      <p:bldP spid="19476" grpId="0"/>
      <p:bldP spid="19477" grpId="0"/>
      <p:bldP spid="1046" grpId="0"/>
      <p:bldP spid="1047" grpId="0"/>
      <p:bldP spid="1049" grpId="0" animBg="1"/>
      <p:bldP spid="1049" grpId="1" animBg="1"/>
      <p:bldP spid="2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93914" y="514350"/>
            <a:ext cx="5250086" cy="4686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962404" y="514352"/>
            <a:ext cx="543739" cy="461665"/>
          </a:xfrm>
          <a:prstGeom prst="rect">
            <a:avLst/>
          </a:prstGeom>
          <a:solidFill>
            <a:srgbClr val="0000FF"/>
          </a:solidFill>
          <a:ln w="57150">
            <a:solidFill>
              <a:srgbClr val="6699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?2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4724400" y="609435"/>
            <a:ext cx="1600200" cy="2881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Tahoma"/>
                <a:cs typeface="Tahoma"/>
              </a:rPr>
              <a:t>Ai đúng? </a:t>
            </a:r>
          </a:p>
        </p:txBody>
      </p:sp>
      <p:sp>
        <p:nvSpPr>
          <p:cNvPr id="92174" name="WordArt 14"/>
          <p:cNvSpPr>
            <a:spLocks noChangeArrowheads="1" noChangeShapeType="1" noTextEdit="1"/>
          </p:cNvSpPr>
          <p:nvPr/>
        </p:nvSpPr>
        <p:spPr bwMode="auto">
          <a:xfrm>
            <a:off x="6805172" y="3820282"/>
            <a:ext cx="2100263" cy="3155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8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Tahoma"/>
                <a:cs typeface="Tahoma"/>
              </a:rPr>
              <a:t>Bạn Phúc nói đúng!</a:t>
            </a:r>
          </a:p>
        </p:txBody>
      </p:sp>
      <p:pic>
        <p:nvPicPr>
          <p:cNvPr id="8204" name="Picture 15" descr="Don thuc dong d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3100"/>
            <a:ext cx="26685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6" name="Text Box 16" descr="Parchment"/>
          <p:cNvSpPr txBox="1">
            <a:spLocks noChangeArrowheads="1"/>
          </p:cNvSpPr>
          <p:nvPr/>
        </p:nvSpPr>
        <p:spPr bwMode="auto">
          <a:xfrm>
            <a:off x="3977704" y="971550"/>
            <a:ext cx="5130800" cy="14465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“0,9xy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0,9x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‘‘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”. Ý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183" name="Text Box 23" descr="Parchment"/>
          <p:cNvSpPr txBox="1">
            <a:spLocks noChangeArrowheads="1"/>
          </p:cNvSpPr>
          <p:nvPr/>
        </p:nvSpPr>
        <p:spPr bwMode="auto">
          <a:xfrm>
            <a:off x="3971916" y="4241009"/>
            <a:ext cx="5105400" cy="76944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54 -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52" y="511024"/>
            <a:ext cx="372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7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6" grpId="0" animBg="1"/>
      <p:bldP spid="92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357506"/>
            <a:ext cx="8610600" cy="464743"/>
          </a:xfrm>
          <a:prstGeom prst="rect">
            <a:avLst/>
          </a:prstGeom>
          <a:solidFill>
            <a:srgbClr val="CCECFF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Hãy chọn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án đúng.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28600" y="897566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có phần biến </a:t>
            </a: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phần biến của 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2xy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-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3xy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D. 7x</a:t>
            </a:r>
            <a:r>
              <a:rPr lang="en-US" sz="2400" b="1" baseline="30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28600" y="1713863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-3x</a:t>
            </a:r>
            <a:r>
              <a:rPr lang="en-US" sz="2400" b="1" baseline="300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 dạng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-53xy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             D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30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3346455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5y</a:t>
            </a:r>
            <a:r>
              <a:rPr lang="en-US" sz="2400" b="1" baseline="300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 dạng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          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    D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30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28600" y="2530159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yx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 dạng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B.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5xy              D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30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2040" y="1407209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25552" y="3003798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811" y="2199297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19531" y="3855481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ng hồ đếm ngược 60s, 30s, 10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52234" y="3112138"/>
            <a:ext cx="3172544" cy="1784556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23478"/>
            <a:ext cx="8991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 trưởng 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 một đơn thức. Mỗi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 viên trong tổ viết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 đồng dạng</a:t>
            </a:r>
            <a:r>
              <a:rPr lang="en-US" sz="36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 đơn thức mà tổ trưởng của mình vừa 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 (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 sau không được trùng với đơn thức trước</a:t>
            </a:r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 viết đúng và nhanh nhất sẽ chiến thắng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đội có 60s để viết câu trả lời.</a:t>
            </a:r>
            <a:endParaRPr 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228600" y="-20538"/>
            <a:ext cx="8534400" cy="6858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14600" y="195757"/>
            <a:ext cx="42176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</a:p>
        </p:txBody>
      </p:sp>
    </p:spTree>
    <p:extLst>
      <p:ext uri="{BB962C8B-B14F-4D97-AF65-F5344CB8AC3E}">
        <p14:creationId xmlns:p14="http://schemas.microsoft.com/office/powerpoint/2010/main" val="13474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897618" y="457200"/>
            <a:ext cx="4243917" cy="4686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09538" y="1005577"/>
            <a:ext cx="139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a. </a:t>
            </a:r>
            <a:r>
              <a:rPr lang="en-US" b="1" dirty="0" err="1">
                <a:solidFill>
                  <a:srgbClr val="0000FF"/>
                </a:solidFill>
              </a:rPr>
              <a:t>Ví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dụ</a:t>
            </a:r>
            <a:r>
              <a:rPr lang="en-US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660232" y="2572911"/>
            <a:ext cx="121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  <a:endParaRPr lang="en-US" sz="2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660232" y="2212871"/>
            <a:ext cx="182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3+2).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</a:p>
        </p:txBody>
      </p:sp>
      <p:sp>
        <p:nvSpPr>
          <p:cNvPr id="18466" name="Text Box 34" descr="Parchment"/>
          <p:cNvSpPr txBox="1">
            <a:spLocks noChangeArrowheads="1"/>
          </p:cNvSpPr>
          <p:nvPr/>
        </p:nvSpPr>
        <p:spPr bwMode="auto">
          <a:xfrm>
            <a:off x="4951366" y="519522"/>
            <a:ext cx="4248471" cy="1446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Cho A = 3.7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.55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2.7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.55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A+B.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988496" y="1924839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A+B = 3.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  <a:endParaRPr lang="en-US" sz="2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915816" y="1383621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sz="2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6200" y="1383621"/>
            <a:ext cx="1600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1490662" y="1383621"/>
            <a:ext cx="1600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3+2)x</a:t>
            </a:r>
            <a:r>
              <a:rPr lang="en-US" sz="2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177159" y="2427734"/>
            <a:ext cx="14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09537" y="2822179"/>
            <a:ext cx="1676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763688" y="2811775"/>
            <a:ext cx="1676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4)x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052397" y="1563536"/>
            <a:ext cx="492443" cy="461665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?3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971173" y="3295103"/>
            <a:ext cx="4569379" cy="1292871"/>
            <a:chOff x="2928" y="2256"/>
            <a:chExt cx="2784" cy="768"/>
          </a:xfrm>
        </p:grpSpPr>
        <p:sp>
          <p:nvSpPr>
            <p:cNvPr id="18492" name="PubOvalCallout"/>
            <p:cNvSpPr>
              <a:spLocks noEditPoints="1" noChangeArrowheads="1"/>
            </p:cNvSpPr>
            <p:nvPr/>
          </p:nvSpPr>
          <p:spPr bwMode="auto">
            <a:xfrm flipH="1">
              <a:off x="2928" y="2256"/>
              <a:ext cx="2736" cy="768"/>
            </a:xfrm>
            <a:custGeom>
              <a:avLst/>
              <a:gdLst>
                <a:gd name="G0" fmla="+- 0 0 0"/>
                <a:gd name="G1" fmla="+- 10766 0 0"/>
                <a:gd name="T0" fmla="*/ 10800 w 21600"/>
                <a:gd name="T1" fmla="*/ 0 h 21600"/>
                <a:gd name="T2" fmla="*/ 0 w 21600"/>
                <a:gd name="T3" fmla="*/ 8105 h 21600"/>
                <a:gd name="T4" fmla="*/ 10766 w 21600"/>
                <a:gd name="T5" fmla="*/ 21600 h 21600"/>
                <a:gd name="T6" fmla="*/ 10800 w 21600"/>
                <a:gd name="T7" fmla="*/ 16210 h 21600"/>
                <a:gd name="T8" fmla="*/ 21600 w 21600"/>
                <a:gd name="T9" fmla="*/ 8105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163 w 21600"/>
                <a:gd name="T16" fmla="*/ 2374 h 21600"/>
                <a:gd name="T17" fmla="*/ 18437 w 21600"/>
                <a:gd name="T18" fmla="*/ 1383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766" y="21600"/>
                  </a:moveTo>
                  <a:lnTo>
                    <a:pt x="9590" y="16158"/>
                  </a:lnTo>
                  <a:cubicBezTo>
                    <a:pt x="9991" y="16192"/>
                    <a:pt x="10395" y="16210"/>
                    <a:pt x="10800" y="16210"/>
                  </a:cubicBezTo>
                  <a:cubicBezTo>
                    <a:pt x="16764" y="16210"/>
                    <a:pt x="21600" y="12581"/>
                    <a:pt x="21600" y="8105"/>
                  </a:cubicBezTo>
                  <a:cubicBezTo>
                    <a:pt x="21600" y="3628"/>
                    <a:pt x="16764" y="0"/>
                    <a:pt x="10800" y="0"/>
                  </a:cubicBezTo>
                  <a:cubicBezTo>
                    <a:pt x="4835" y="0"/>
                    <a:pt x="0" y="3628"/>
                    <a:pt x="0" y="8105"/>
                  </a:cubicBezTo>
                  <a:cubicBezTo>
                    <a:pt x="-1" y="10568"/>
                    <a:pt x="1493" y="12898"/>
                    <a:pt x="4057" y="14436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6" name="TextBox 21"/>
            <p:cNvSpPr txBox="1">
              <a:spLocks noChangeArrowheads="1"/>
            </p:cNvSpPr>
            <p:nvPr/>
          </p:nvSpPr>
          <p:spPr bwMode="auto">
            <a:xfrm>
              <a:off x="3072" y="2352"/>
              <a:ext cx="2640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thức: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xy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; 5xy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; -7xy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77674" y="3840018"/>
            <a:ext cx="3014811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+5xy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+(-7xy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(1+5-7)xy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- 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109536" y="3919343"/>
            <a:ext cx="4678487" cy="1006429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de-DE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cộng (hay trừ) các đơn thức đồng dạng,  ta cộng (hay trừ) các hệ số với nhau và giữ nguyên phần biến.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43" name="Line 86"/>
          <p:cNvSpPr>
            <a:spLocks noChangeShapeType="1"/>
          </p:cNvSpPr>
          <p:nvPr/>
        </p:nvSpPr>
        <p:spPr bwMode="auto">
          <a:xfrm>
            <a:off x="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87"/>
          <p:cNvSpPr>
            <a:spLocks noChangeShapeType="1"/>
          </p:cNvSpPr>
          <p:nvPr/>
        </p:nvSpPr>
        <p:spPr bwMode="auto">
          <a:xfrm>
            <a:off x="9134475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88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89"/>
          <p:cNvSpPr>
            <a:spLocks noChangeShapeType="1"/>
          </p:cNvSpPr>
          <p:nvPr/>
        </p:nvSpPr>
        <p:spPr bwMode="auto">
          <a:xfrm>
            <a:off x="0" y="15479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90"/>
          <p:cNvSpPr>
            <a:spLocks noChangeShapeType="1"/>
          </p:cNvSpPr>
          <p:nvPr/>
        </p:nvSpPr>
        <p:spPr bwMode="auto">
          <a:xfrm>
            <a:off x="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91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9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93"/>
          <p:cNvSpPr>
            <a:spLocks noChangeShapeType="1"/>
          </p:cNvSpPr>
          <p:nvPr/>
        </p:nvSpPr>
        <p:spPr bwMode="auto">
          <a:xfrm>
            <a:off x="0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94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2" name="Line 95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3" name="Line 96"/>
          <p:cNvSpPr>
            <a:spLocks noChangeShapeType="1"/>
          </p:cNvSpPr>
          <p:nvPr/>
        </p:nvSpPr>
        <p:spPr bwMode="auto">
          <a:xfrm>
            <a:off x="0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4" name="Line 97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5" name="Line 98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6" name="Line 99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7" name="Line 100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533" name="Text Box 101" descr="Parchment"/>
          <p:cNvSpPr txBox="1">
            <a:spLocks noChangeArrowheads="1"/>
          </p:cNvSpPr>
          <p:nvPr/>
        </p:nvSpPr>
        <p:spPr bwMode="auto">
          <a:xfrm>
            <a:off x="5025626" y="4322589"/>
            <a:ext cx="4082883" cy="76944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54 -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536" y="519524"/>
            <a:ext cx="506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6512" y="1761665"/>
            <a:ext cx="4824536" cy="790003"/>
            <a:chOff x="-36512" y="2529431"/>
            <a:chExt cx="4824536" cy="1053337"/>
          </a:xfrm>
        </p:grpSpPr>
        <p:sp>
          <p:nvSpPr>
            <p:cNvPr id="54" name="TextBox 53"/>
            <p:cNvSpPr txBox="1"/>
            <p:nvPr/>
          </p:nvSpPr>
          <p:spPr>
            <a:xfrm>
              <a:off x="-36512" y="2564904"/>
              <a:ext cx="10012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827584" y="2600078"/>
              <a:ext cx="9906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5x</a:t>
              </a:r>
              <a:r>
                <a:rPr lang="en-US" sz="22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47664" y="2529431"/>
              <a:ext cx="32403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47"/>
            <p:cNvSpPr txBox="1">
              <a:spLocks noChangeArrowheads="1"/>
            </p:cNvSpPr>
            <p:nvPr/>
          </p:nvSpPr>
          <p:spPr bwMode="auto">
            <a:xfrm>
              <a:off x="367324" y="3008252"/>
              <a:ext cx="1835696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3x</a:t>
              </a:r>
              <a:r>
                <a:rPr lang="en-US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 2x</a:t>
              </a:r>
              <a:r>
                <a:rPr lang="en-US" sz="22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3419872" y="2787777"/>
            <a:ext cx="1079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6512" y="3176105"/>
            <a:ext cx="4458940" cy="850503"/>
            <a:chOff x="-36512" y="4234803"/>
            <a:chExt cx="4458940" cy="1134000"/>
          </a:xfrm>
        </p:grpSpPr>
        <p:grpSp>
          <p:nvGrpSpPr>
            <p:cNvPr id="5" name="Group 4"/>
            <p:cNvGrpSpPr/>
            <p:nvPr/>
          </p:nvGrpSpPr>
          <p:grpSpPr>
            <a:xfrm>
              <a:off x="-36512" y="4234803"/>
              <a:ext cx="4458940" cy="1134000"/>
              <a:chOff x="-36512" y="4234803"/>
              <a:chExt cx="4458940" cy="1134000"/>
            </a:xfrm>
          </p:grpSpPr>
          <p:sp>
            <p:nvSpPr>
              <p:cNvPr id="18484" name="Text Box 52"/>
              <p:cNvSpPr txBox="1">
                <a:spLocks noChangeArrowheads="1"/>
              </p:cNvSpPr>
              <p:nvPr/>
            </p:nvSpPr>
            <p:spPr bwMode="auto">
              <a:xfrm>
                <a:off x="898104" y="4293096"/>
                <a:ext cx="937592" cy="57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200" b="1" smtClean="0"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sz="2200" b="1" baseline="300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b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36512" y="4234803"/>
                <a:ext cx="1001216" cy="61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nói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619672" y="4260810"/>
                <a:ext cx="2802756" cy="1107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50"/>
            <p:cNvSpPr txBox="1">
              <a:spLocks noChangeArrowheads="1"/>
            </p:cNvSpPr>
            <p:nvPr/>
          </p:nvSpPr>
          <p:spPr bwMode="auto">
            <a:xfrm>
              <a:off x="2267744" y="4774692"/>
              <a:ext cx="1676400" cy="57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3x</a:t>
              </a:r>
              <a:r>
                <a:rPr lang="en-US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15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 build="allAtOnce"/>
      <p:bldP spid="18465" grpId="0" build="allAtOnce"/>
      <p:bldP spid="18466" grpId="0" animBg="1"/>
      <p:bldP spid="18466" grpId="1" animBg="1"/>
      <p:bldP spid="18467" grpId="0" build="allAtOnce"/>
      <p:bldP spid="18478" grpId="0"/>
      <p:bldP spid="18479" grpId="0"/>
      <p:bldP spid="18480" grpId="0"/>
      <p:bldP spid="18482" grpId="0"/>
      <p:bldP spid="18483" grpId="0"/>
      <p:bldP spid="18485" grpId="0" animBg="1"/>
      <p:bldP spid="25" grpId="0" animBg="1"/>
      <p:bldP spid="18513" grpId="0" animBg="1"/>
      <p:bldP spid="18533" grpId="0" animBg="1"/>
      <p:bldP spid="18533" grpId="1" animBg="1"/>
      <p:bldP spid="53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76383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tất cả các đơn thức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tổ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mình.</a:t>
            </a:r>
          </a:p>
          <a:p>
            <a:pPr>
              <a:spcBef>
                <a:spcPct val="0"/>
              </a:spcBef>
            </a:pP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Tổ 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 viết đúng và nhanh nhất sẽ chiến thắng.</a:t>
            </a:r>
          </a:p>
        </p:txBody>
      </p:sp>
      <p:sp>
        <p:nvSpPr>
          <p:cNvPr id="4" name="Down Ribbon 3"/>
          <p:cNvSpPr/>
          <p:nvPr/>
        </p:nvSpPr>
        <p:spPr>
          <a:xfrm>
            <a:off x="228600" y="540060"/>
            <a:ext cx="8534400" cy="519522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4600" y="71151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172400" y="4803998"/>
            <a:ext cx="5906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BC48D0-CA00-419A-A30E-7D7825F8572B}&quot;/&gt;&lt;filename val=&quot;C:\Users\Administrator\Documents\My Adobe Presentations\ĐƠN THỨC ĐỒNG DẠNG\data\asimages\{AFBC48D0-CA00-419A-A30E-7D7825F8572B}.png&quot;/&gt;&lt;hasEffects val=&quot;1&quot;/&gt;&lt;left val=&quot;172.56&quot;/&gt;&lt;top val=&quot;232.56&quot;/&gt;&lt;width val=&quot;430.08&quot;/&gt;&lt;height val=&quot;46.08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965</Words>
  <Application>Microsoft Office PowerPoint</Application>
  <PresentationFormat>On-screen Show (16:9)</PresentationFormat>
  <Paragraphs>137</Paragraphs>
  <Slides>18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HungAnhComputer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</cp:lastModifiedBy>
  <cp:revision>124</cp:revision>
  <dcterms:created xsi:type="dcterms:W3CDTF">2016-02-23T06:24:21Z</dcterms:created>
  <dcterms:modified xsi:type="dcterms:W3CDTF">2019-03-03T02:21:12Z</dcterms:modified>
</cp:coreProperties>
</file>